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notesMasterIdLst>
    <p:notesMasterId r:id="rId30"/>
  </p:notesMasterIdLst>
  <p:handoutMasterIdLst>
    <p:handoutMasterId r:id="rId31"/>
  </p:handoutMasterIdLst>
  <p:sldIdLst>
    <p:sldId id="256" r:id="rId3"/>
    <p:sldId id="294" r:id="rId4"/>
    <p:sldId id="272" r:id="rId5"/>
    <p:sldId id="286" r:id="rId6"/>
    <p:sldId id="270" r:id="rId7"/>
    <p:sldId id="287" r:id="rId8"/>
    <p:sldId id="271" r:id="rId9"/>
    <p:sldId id="285" r:id="rId10"/>
    <p:sldId id="283" r:id="rId11"/>
    <p:sldId id="274" r:id="rId12"/>
    <p:sldId id="280" r:id="rId13"/>
    <p:sldId id="278" r:id="rId14"/>
    <p:sldId id="279" r:id="rId15"/>
    <p:sldId id="284" r:id="rId16"/>
    <p:sldId id="295" r:id="rId17"/>
    <p:sldId id="277" r:id="rId18"/>
    <p:sldId id="282" r:id="rId19"/>
    <p:sldId id="273" r:id="rId20"/>
    <p:sldId id="289" r:id="rId21"/>
    <p:sldId id="293" r:id="rId22"/>
    <p:sldId id="296" r:id="rId23"/>
    <p:sldId id="290" r:id="rId24"/>
    <p:sldId id="291" r:id="rId25"/>
    <p:sldId id="292" r:id="rId26"/>
    <p:sldId id="276" r:id="rId27"/>
    <p:sldId id="275" r:id="rId28"/>
    <p:sldId id="288" r:id="rId29"/>
  </p:sldIdLst>
  <p:sldSz cx="12192000" cy="6858000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4754F"/>
    <a:srgbClr val="923D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837"/>
    <p:restoredTop sz="94762"/>
  </p:normalViewPr>
  <p:slideViewPr>
    <p:cSldViewPr snapToGrid="0" snapToObjects="1">
      <p:cViewPr varScale="1">
        <p:scale>
          <a:sx n="121" d="100"/>
          <a:sy n="121" d="100"/>
        </p:scale>
        <p:origin x="60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9" d="100"/>
          <a:sy n="99" d="100"/>
        </p:scale>
        <p:origin x="3064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1B613A-EFF1-404F-BEE8-EFAE84A4E5E2}" type="datetimeFigureOut">
              <a:rPr lang="en-US" smtClean="0"/>
              <a:t>2/3/22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0263B3-2E28-5740-9C58-1576E2307D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7053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0847EA-AC25-3D4E-89E1-FD3F6A9702B6}" type="datetimeFigureOut">
              <a:rPr lang="en-US" smtClean="0"/>
              <a:t>2/3/22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EC4948-0B79-D842-B740-510D192983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2339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EC4948-0B79-D842-B740-510D1929835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5091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2FB7A-F12B-CD4D-8559-650F4868E9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8CBB88-B56E-EA42-A61B-D3AB7F012C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9696A1-F8B2-954E-A5DA-2331840D0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2/3/22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C0CB5C-B84A-514A-A5A0-C5AC9E73E0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574622-2C96-C042-83BF-1A7260421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7746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AD0108-3981-1549-A4CB-4D0FE6FDB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E5A093-2AD2-9349-B50A-B7B88209B5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F4A06B-5DBB-424F-86C1-EE1F0C6A2A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2/3/22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13209C-1F52-C646-8EE1-58E8EB8575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82EF7B-DC76-6F4E-8772-BDFDBF4B2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1029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40C42BC-E1BF-794A-BEEC-43711763622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FC45AD-B77B-694D-92CA-D4FA914DE8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149C7-B7AF-EE43-98CF-1D7CBDC4C5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2/3/22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E26FA7-F97E-754E-B4CA-D37F6E57F8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7E1139-0060-E346-9F3F-28F3A5272D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4833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2/3/22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37D1E7E-83ED-BD4B-A5AF-D8AC09D68B8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54462" y="6283599"/>
            <a:ext cx="4230446" cy="437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1436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2/3/22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7027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2/3/22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4701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2/3/22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2705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2/3/22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1290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2/3/22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38686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2/3/22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46538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2/3/22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9827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8803A6-7D46-8F41-8AFA-F2DCEB5BC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CB9CE8-C78D-C445-BCD6-A816A89CE0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8F461B-9225-E941-B67E-F1CFC15D20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2/3/22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AF1779-EEC5-F146-A237-56494528F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DDC0FB-2EE9-7F42-B0DF-CFF627C925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39068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2/3/22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30630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2/3/22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11028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2/3/22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5588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56AC19-07B6-0644-A04B-3160E5287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B01923-58A4-F843-9053-52A8CD139D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87314D-7828-F741-9D95-55EC91A613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2/3/22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2D0851-13E6-424D-9C2E-1FAE4644C8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0D49C9-EC39-7F42-A3C5-326D1EF2D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8521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A3E1F-D8B9-BF42-8A66-0B4BB621D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FF2411-0A6B-CE40-888E-DF6851057E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A4D581-7115-1543-BEFA-9BDA990CC5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2641F9-C3D3-084B-B988-17CA1EABF8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2/3/22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D4858C-8C04-8743-B0F9-F006779855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361CAC-0734-F24D-9D05-BAA72489F4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7999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8E1E6B-81D0-B64C-A830-30B6E4083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B405A4-EAA4-5447-AAB9-39AC9B0B5F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6A46CB-5940-1340-AE42-99C42BBA88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AABB1F0-6F50-BD42-93D9-BCBB5339B2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26D6CE6-9799-C543-AE82-CE9E9ED9B5A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5E3C5AE-6923-5E44-AA54-47980E129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2/3/22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4AFB1E3-6828-E94D-AAA8-F7B6244938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81DD239-2AB5-E34B-9A56-32C9F61E1C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6982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FD57B6-4625-2149-BB04-012454937A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67FAF0-5A46-1542-A59B-4155824CAB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2/3/22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61CD37-7AB8-114F-B8A6-4119540229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4264D7-8895-EE45-9658-C5FF8F42D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3071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F8BB7FA-2258-C64B-9A1D-816834763F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2/3/22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07C2AD0-8E67-9E4C-A046-98757BA7AE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9EE54A-96EF-5D44-ABA5-5EDA7C0F2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3814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CAFB7-F9F1-984C-8249-31FF41D0C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B2E12F-F459-C348-A8E3-36E8F0A40A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99425A-00AD-904F-AB89-EDD4C258BD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3D3BF2-FBC9-5649-9190-E1C778FEB9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2/3/22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4A4D89-3A9B-2B45-87F5-3F69071351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77A05E-3521-3141-96F8-AC86CB2FD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0500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9E5D8-D804-C44E-9873-BF2EF3C22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DE226E2-A399-FD45-ACF1-DBE31FCC287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132876-E772-7942-AF60-F9248CEB99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E69457-B63D-0B4C-BD6B-44AC10E73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2/3/22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8CAADF-CF61-2C42-B5B5-FB24616F2E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966FA6-0481-E74C-B020-CE2EC5AD45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4983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2.emf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D2DEF36-CDDB-4C49-A6CD-A99D898F90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4B4B30-356C-9846-B509-AC7C68F5C2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1B3BF9-B9A0-8240-889B-D82F503CEA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5295ED-3BAF-1140-8495-3D368771D6B1}" type="datetimeFigureOut">
              <a:rPr lang="en-US" smtClean="0"/>
              <a:t>2/3/22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B03E69-EC06-8B44-9E5D-DAAB988B58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C6A4C2-258B-1E46-850A-BA76C2CB7B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00BB7FD-6022-384E-8739-01BBA81D2EC9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7843577" y="6327977"/>
            <a:ext cx="4075793" cy="421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8807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5295ED-3BAF-1140-8495-3D368771D6B1}" type="datetimeFigureOut">
              <a:rPr lang="en-US" smtClean="0"/>
              <a:t>2/3/22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06D4DA-1395-A54D-AB1D-F496808E6208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7854462" y="6283599"/>
            <a:ext cx="4230446" cy="437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7040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emf"/><Relationship Id="rId5" Type="http://schemas.openxmlformats.org/officeDocument/2006/relationships/hyperlink" Target="https://skymind.ai/wiki/graph-analysis" TargetMode="External"/><Relationship Id="rId4" Type="http://schemas.openxmlformats.org/officeDocument/2006/relationships/image" Target="../media/image21.tif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arrt/lolviz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B4A5C5-CE37-5241-A9FF-85F98EF1E91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b="1" dirty="0"/>
              <a:t>Core data structures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F75859-F09F-414F-8571-4D3854CD3C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489316"/>
          </a:xfrm>
        </p:spPr>
        <p:txBody>
          <a:bodyPr>
            <a:noAutofit/>
          </a:bodyPr>
          <a:lstStyle/>
          <a:p>
            <a:pPr algn="l"/>
            <a:r>
              <a:rPr lang="en-US" dirty="0"/>
              <a:t>It’s all about relationships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9D37F11-0EC0-C645-ADE9-CE8BFDF0B2D4}"/>
              </a:ext>
            </a:extLst>
          </p:cNvPr>
          <p:cNvSpPr/>
          <p:nvPr/>
        </p:nvSpPr>
        <p:spPr>
          <a:xfrm>
            <a:off x="1524000" y="4183429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Terence Parr</a:t>
            </a:r>
          </a:p>
          <a:p>
            <a:r>
              <a:rPr lang="en-US" dirty="0"/>
              <a:t>MSDS program</a:t>
            </a:r>
            <a:br>
              <a:rPr lang="en-US" dirty="0"/>
            </a:br>
            <a:r>
              <a:rPr lang="en-US" b="1" dirty="0"/>
              <a:t>University of San Francisco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33661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D9C008-6B56-2B48-83A9-764D98437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Non-contiguous lists: </a:t>
            </a:r>
            <a:r>
              <a:rPr lang="en-US" i="1" dirty="0"/>
              <a:t>linked lists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0053E9-7D15-5848-9325-F8BD84887F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other way to implement a list data type is with explicit pointers from one element to the next: “a = (9,(2,(45,None)))</a:t>
            </a:r>
            <a:r>
              <a:rPr lang="en-US" i="1" dirty="0"/>
              <a:t>”</a:t>
            </a:r>
          </a:p>
          <a:p>
            <a:endParaRPr lang="en-US" i="1" dirty="0"/>
          </a:p>
          <a:p>
            <a:endParaRPr lang="en-US" i="1" dirty="0"/>
          </a:p>
          <a:p>
            <a:endParaRPr lang="en-US" i="1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286A4DD-8CE7-C94C-96ED-E27BD0AAD6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0536" y="3067883"/>
            <a:ext cx="4393001" cy="1661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9159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D0779-40BC-0D4E-A06E-A908418E7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Queue: ordered list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FF851F-A8B6-9D43-B8B5-E315BFB65E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First In, First Out (</a:t>
            </a:r>
            <a:r>
              <a:rPr lang="en-US" b="1" dirty="0"/>
              <a:t>FIFO</a:t>
            </a:r>
            <a:r>
              <a:rPr lang="en-US" dirty="0"/>
              <a:t>); Key ops: ENQUEUE, DEQUEUE</a:t>
            </a:r>
          </a:p>
          <a:p>
            <a:r>
              <a:rPr lang="en-US" dirty="0"/>
              <a:t>A list restricted to adding to the end and deleting from the front</a:t>
            </a:r>
          </a:p>
          <a:p>
            <a:r>
              <a:rPr lang="en-US" dirty="0"/>
              <a:t>Most commonly an array implementation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B6BEAA-C712-FD4D-A311-3C9BB6EEB7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1350" y="3519932"/>
            <a:ext cx="6022208" cy="1486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3398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8989F-8E78-D948-B732-D896A6EF7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Stacks: like stacks of plates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301AC3-B5F2-F848-9BB5-30B232AB63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1124"/>
            <a:ext cx="10515600" cy="4635839"/>
          </a:xfrm>
        </p:spPr>
        <p:txBody>
          <a:bodyPr/>
          <a:lstStyle/>
          <a:p>
            <a:r>
              <a:rPr lang="en-US" dirty="0"/>
              <a:t>Most commonly an array implementation</a:t>
            </a:r>
          </a:p>
          <a:p>
            <a:r>
              <a:rPr lang="en-US" dirty="0"/>
              <a:t>First In Last Out (</a:t>
            </a:r>
            <a:r>
              <a:rPr lang="en-US" b="1" dirty="0"/>
              <a:t>FILO</a:t>
            </a:r>
            <a:r>
              <a:rPr lang="en-US" dirty="0"/>
              <a:t>); key ops: PUSH, POP</a:t>
            </a:r>
          </a:p>
          <a:p>
            <a:r>
              <a:rPr lang="en-US" dirty="0"/>
              <a:t>Just a list restricted to adding items to end and taking from end</a:t>
            </a:r>
          </a:p>
          <a:p>
            <a:r>
              <a:rPr lang="en-US" dirty="0"/>
              <a:t>For us, used as “work list” for non-recursive tree walking</a:t>
            </a:r>
          </a:p>
          <a:p>
            <a:r>
              <a:rPr lang="en-US" dirty="0"/>
              <a:t>Also reverses a sequence; push </a:t>
            </a:r>
            <a:r>
              <a:rPr lang="en-US" dirty="0" err="1"/>
              <a:t>Maria,Xue,Tom</a:t>
            </a:r>
            <a:r>
              <a:rPr lang="en-US" dirty="0"/>
              <a:t>;</a:t>
            </a:r>
            <a:br>
              <a:rPr lang="en-US" dirty="0"/>
            </a:br>
            <a:r>
              <a:rPr lang="en-US" dirty="0"/>
              <a:t>then pops give: </a:t>
            </a:r>
            <a:r>
              <a:rPr lang="en-US" dirty="0" err="1"/>
              <a:t>Tom,Xue,Maria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F32B0E-5CB0-D24E-A661-69BAA08E5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6814" y="4449594"/>
            <a:ext cx="8133609" cy="148078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4DDF7EA-CA24-B843-92B5-6594227222FF}"/>
              </a:ext>
            </a:extLst>
          </p:cNvPr>
          <p:cNvSpPr/>
          <p:nvPr/>
        </p:nvSpPr>
        <p:spPr>
          <a:xfrm>
            <a:off x="1930429" y="5944542"/>
            <a:ext cx="13260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push Maria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410E5D5-2F50-924C-85F6-ADEF05823C06}"/>
              </a:ext>
            </a:extLst>
          </p:cNvPr>
          <p:cNvSpPr/>
          <p:nvPr/>
        </p:nvSpPr>
        <p:spPr>
          <a:xfrm>
            <a:off x="3681022" y="5930383"/>
            <a:ext cx="11592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push </a:t>
            </a:r>
            <a:r>
              <a:rPr lang="en-US" dirty="0" err="1"/>
              <a:t>Xue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889A92-A9B0-8047-A836-AD46F1C6A06A}"/>
              </a:ext>
            </a:extLst>
          </p:cNvPr>
          <p:cNvSpPr/>
          <p:nvPr/>
        </p:nvSpPr>
        <p:spPr>
          <a:xfrm>
            <a:off x="5347276" y="5958701"/>
            <a:ext cx="11808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push Tom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5E3C50F-895F-8549-8FE7-BB29D31CE376}"/>
              </a:ext>
            </a:extLst>
          </p:cNvPr>
          <p:cNvSpPr/>
          <p:nvPr/>
        </p:nvSpPr>
        <p:spPr>
          <a:xfrm>
            <a:off x="7316020" y="5930383"/>
            <a:ext cx="5693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pop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3C51253-0C90-094B-95BD-69854EA44A59}"/>
              </a:ext>
            </a:extLst>
          </p:cNvPr>
          <p:cNvSpPr/>
          <p:nvPr/>
        </p:nvSpPr>
        <p:spPr>
          <a:xfrm>
            <a:off x="8982787" y="5920899"/>
            <a:ext cx="5693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pop</a:t>
            </a:r>
          </a:p>
        </p:txBody>
      </p:sp>
    </p:spTree>
    <p:extLst>
      <p:ext uri="{BB962C8B-B14F-4D97-AF65-F5344CB8AC3E}">
        <p14:creationId xmlns:p14="http://schemas.microsoft.com/office/powerpoint/2010/main" val="19972679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3924E-F064-B84E-8617-21E4D161E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Set: unordered, unique collection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0F7516-E242-6D43-BECD-3BEDBBC54C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Typical implementation is a hash table</a:t>
            </a:r>
          </a:p>
          <a:p>
            <a:r>
              <a:rPr lang="en-US" dirty="0"/>
              <a:t>Operations are add, delete, contains, union, intersection, </a:t>
            </a:r>
            <a:r>
              <a:rPr lang="en-US" dirty="0" err="1"/>
              <a:t>etc</a:t>
            </a:r>
            <a:r>
              <a:rPr lang="en-US" dirty="0"/>
              <a:t>…</a:t>
            </a:r>
          </a:p>
          <a:p>
            <a:r>
              <a:rPr lang="en-US" dirty="0"/>
              <a:t>“contains” operation takes constant time O(1) for </a:t>
            </a:r>
            <a:r>
              <a:rPr lang="en-US" dirty="0" err="1"/>
              <a:t>hashtable</a:t>
            </a:r>
            <a:r>
              <a:rPr lang="en-US" dirty="0"/>
              <a:t> implementation</a:t>
            </a:r>
          </a:p>
          <a:p>
            <a:r>
              <a:rPr lang="en-US" dirty="0" err="1"/>
              <a:t>Hashtable</a:t>
            </a:r>
            <a:r>
              <a:rPr lang="en-US" dirty="0"/>
              <a:t> </a:t>
            </a:r>
            <a:r>
              <a:rPr lang="en-US" dirty="0" err="1"/>
              <a:t>impl</a:t>
            </a:r>
            <a:r>
              <a:rPr lang="en-US" dirty="0"/>
              <a:t> maps key to 1, True, or similar (value is ignored)</a:t>
            </a:r>
          </a:p>
        </p:txBody>
      </p:sp>
    </p:spTree>
    <p:extLst>
      <p:ext uri="{BB962C8B-B14F-4D97-AF65-F5344CB8AC3E}">
        <p14:creationId xmlns:p14="http://schemas.microsoft.com/office/powerpoint/2010/main" val="22018566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1A294C-52F4-9B4F-A6D0-166BA92A0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Dictionary abstract data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ACF48F-8398-4B49-AABD-E829279AAF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755781" cy="4351338"/>
          </a:xfrm>
        </p:spPr>
        <p:txBody>
          <a:bodyPr/>
          <a:lstStyle/>
          <a:p>
            <a:r>
              <a:rPr lang="en-US" dirty="0"/>
              <a:t>Maps key to value; i.e., d[key] = value</a:t>
            </a:r>
          </a:p>
          <a:p>
            <a:r>
              <a:rPr lang="en-US" dirty="0"/>
              <a:t>Look up values by key; i.e., d[key]</a:t>
            </a:r>
          </a:p>
          <a:p>
            <a:r>
              <a:rPr lang="en-US" dirty="0" err="1"/>
              <a:t>Hashtable</a:t>
            </a:r>
            <a:r>
              <a:rPr lang="en-US" dirty="0"/>
              <a:t> is implementation of choice</a:t>
            </a:r>
          </a:p>
          <a:p>
            <a:r>
              <a:rPr lang="en-US" dirty="0"/>
              <a:t>Recall </a:t>
            </a:r>
            <a:r>
              <a:rPr lang="en-US" dirty="0" err="1"/>
              <a:t>hashtable</a:t>
            </a:r>
            <a:r>
              <a:rPr lang="en-US" dirty="0"/>
              <a:t> is array of buckets,</a:t>
            </a:r>
            <a:br>
              <a:rPr lang="en-US" dirty="0"/>
            </a:br>
            <a:r>
              <a:rPr lang="en-US" dirty="0"/>
              <a:t>each bucket is array of (</a:t>
            </a:r>
            <a:r>
              <a:rPr lang="en-US" dirty="0" err="1"/>
              <a:t>key,value</a:t>
            </a:r>
            <a:r>
              <a:rPr lang="en-US" dirty="0"/>
              <a:t>) pairs</a:t>
            </a:r>
          </a:p>
          <a:p>
            <a:r>
              <a:rPr lang="en-US" dirty="0" err="1"/>
              <a:t>Hashcode</a:t>
            </a:r>
            <a:r>
              <a:rPr lang="en-US" dirty="0"/>
              <a:t> is function of key then mod with </a:t>
            </a:r>
            <a:r>
              <a:rPr lang="en-US" dirty="0" err="1"/>
              <a:t>len</a:t>
            </a:r>
            <a:r>
              <a:rPr lang="en-US" dirty="0"/>
              <a:t>(</a:t>
            </a:r>
            <a:r>
              <a:rPr lang="en-US" dirty="0" err="1"/>
              <a:t>htable</a:t>
            </a:r>
            <a:r>
              <a:rPr lang="en-US" dirty="0"/>
              <a:t>) to get bucket index; add key/value pair to that bucket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D887A6-5133-6944-80D4-9BA5BFE8CB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3981" y="3016208"/>
            <a:ext cx="4469161" cy="3160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088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C532D8-C8C5-5D43-A5EC-E3BB230247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Q: </a:t>
            </a:r>
            <a:r>
              <a:rPr lang="en-US" i="1" dirty="0"/>
              <a:t>What is most efficient char counting method you can think of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402455-E5DE-C249-AF11-A27FA550A8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Must update a char’s count in O(1), one unit of work</a:t>
            </a:r>
          </a:p>
          <a:p>
            <a:r>
              <a:rPr lang="en-US" dirty="0"/>
              <a:t>Screams out for a dictionary</a:t>
            </a:r>
          </a:p>
          <a:p>
            <a:r>
              <a:rPr lang="en-US" dirty="0"/>
              <a:t>Is </a:t>
            </a:r>
            <a:r>
              <a:rPr lang="en-US" dirty="0" err="1"/>
              <a:t>hashtable</a:t>
            </a:r>
            <a:r>
              <a:rPr lang="en-US" dirty="0"/>
              <a:t> best implementation?</a:t>
            </a:r>
          </a:p>
          <a:p>
            <a:r>
              <a:rPr lang="en-US" dirty="0"/>
              <a:t>Chars are </a:t>
            </a:r>
            <a:r>
              <a:rPr lang="en-US" dirty="0" err="1"/>
              <a:t>a..z</a:t>
            </a:r>
            <a:r>
              <a:rPr lang="en-US" dirty="0"/>
              <a:t>, so identify function is a trivial, perfect hash</a:t>
            </a:r>
          </a:p>
          <a:p>
            <a:pPr marL="0" indent="0">
              <a:buNone/>
            </a:pP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for c in s: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   count[c-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ord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('a')] += 1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A5EDEF-68EC-1C40-8734-45A056A25A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8088" y="3983475"/>
            <a:ext cx="1206500" cy="184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701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47379-BDB8-6E43-AA3E-96F5F7117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tree abstract data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A1749F-8FEC-9B4F-B807-C64CAB7943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 directed-graph with internal nodes and leaves</a:t>
            </a:r>
          </a:p>
          <a:p>
            <a:r>
              <a:rPr lang="en-US" dirty="0"/>
              <a:t>No </a:t>
            </a:r>
            <a:r>
              <a:rPr lang="en-US" i="1" dirty="0"/>
              <a:t>cycles</a:t>
            </a:r>
            <a:r>
              <a:rPr lang="en-US" dirty="0"/>
              <a:t> and each node has at most one parent</a:t>
            </a:r>
          </a:p>
          <a:p>
            <a:r>
              <a:rPr lang="en-US" dirty="0"/>
              <a:t>Each node has at most 2 child nodes</a:t>
            </a:r>
          </a:p>
          <a:p>
            <a:r>
              <a:rPr lang="en-US" dirty="0"/>
              <a:t>For n nodes, there are n-1 edges</a:t>
            </a:r>
          </a:p>
          <a:p>
            <a:r>
              <a:rPr lang="en-US" dirty="0"/>
              <a:t>A </a:t>
            </a:r>
            <a:r>
              <a:rPr lang="en-US" i="1" dirty="0"/>
              <a:t>full</a:t>
            </a:r>
            <a:r>
              <a:rPr lang="en-US" dirty="0"/>
              <a:t> binary tree: all internal nodes have 2 children</a:t>
            </a:r>
          </a:p>
          <a:p>
            <a:r>
              <a:rPr lang="en-US" dirty="0"/>
              <a:t>Height of full tree with n internal nodes is about log2(n)</a:t>
            </a:r>
          </a:p>
          <a:p>
            <a:r>
              <a:rPr lang="en-US" dirty="0"/>
              <a:t>Height defined as number of edges along path root-&gt;leaf</a:t>
            </a:r>
          </a:p>
          <a:p>
            <a:r>
              <a:rPr lang="en-US" dirty="0"/>
              <a:t>Level 0 is root, level 1, …</a:t>
            </a:r>
          </a:p>
          <a:p>
            <a:r>
              <a:rPr lang="en-US" dirty="0"/>
              <a:t>Note: binary tree doesn’t imply </a:t>
            </a:r>
            <a:r>
              <a:rPr lang="en-US" i="1" dirty="0"/>
              <a:t>binary search tree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C972E14B-A36A-294C-8386-0A3A4CB139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3752" y="1395626"/>
            <a:ext cx="25908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3295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0B226E-6008-4F48-85C9-56A34BE04F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tree implementation using pointers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DAF58F19-79C2-8D48-A0C7-28342257C3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5772" y="2125018"/>
            <a:ext cx="3473344" cy="32690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0CB8070-9A70-034D-852F-B0E533492E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4501" y="471626"/>
            <a:ext cx="5447597" cy="7101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1561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A83ABFD-E525-F14D-87C7-8AB3AAB2FD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5146" y="4002543"/>
            <a:ext cx="4991100" cy="14292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C25C61D-FFF0-0E4F-ADA3-1A4D540FE0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078" y="376276"/>
            <a:ext cx="11706922" cy="1325563"/>
          </a:xfrm>
        </p:spPr>
        <p:txBody>
          <a:bodyPr/>
          <a:lstStyle/>
          <a:p>
            <a:r>
              <a:rPr lang="en-US" dirty="0"/>
              <a:t>Concrete binary tree using contiguous array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CBCCF28-AD55-6442-A66C-C89268CCBD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73773" y="2453269"/>
            <a:ext cx="3473344" cy="3269030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AD34BD6-56C7-CB40-9782-9EDC1B5ABBD8}"/>
              </a:ext>
            </a:extLst>
          </p:cNvPr>
          <p:cNvSpPr txBox="1"/>
          <p:nvPr/>
        </p:nvSpPr>
        <p:spPr>
          <a:xfrm>
            <a:off x="6423814" y="2667444"/>
            <a:ext cx="24881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left child is 2i+1</a:t>
            </a:r>
          </a:p>
          <a:p>
            <a:r>
              <a:rPr lang="en-US" sz="2400" dirty="0"/>
              <a:t>right child is 2i+2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55146" y="2207047"/>
            <a:ext cx="484978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b="1" dirty="0"/>
              <a:t>We don’t need child pointers!</a:t>
            </a:r>
          </a:p>
        </p:txBody>
      </p:sp>
      <p:sp>
        <p:nvSpPr>
          <p:cNvPr id="11" name="U-Turn Arrow 10"/>
          <p:cNvSpPr/>
          <p:nvPr/>
        </p:nvSpPr>
        <p:spPr>
          <a:xfrm rot="10800000" flipH="1">
            <a:off x="5654380" y="5353811"/>
            <a:ext cx="769434" cy="345688"/>
          </a:xfrm>
          <a:prstGeom prst="utur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U-Turn Arrow 11"/>
          <p:cNvSpPr/>
          <p:nvPr/>
        </p:nvSpPr>
        <p:spPr>
          <a:xfrm rot="10800000" flipH="1">
            <a:off x="5654380" y="5353811"/>
            <a:ext cx="1438508" cy="518532"/>
          </a:xfrm>
          <a:prstGeom prst="uturnArrow">
            <a:avLst>
              <a:gd name="adj1" fmla="val 17473"/>
              <a:gd name="adj2" fmla="val 25000"/>
              <a:gd name="adj3" fmla="val 20699"/>
              <a:gd name="adj4" fmla="val 43750"/>
              <a:gd name="adj5" fmla="val 8360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U-Turn Arrow 12"/>
          <p:cNvSpPr/>
          <p:nvPr/>
        </p:nvSpPr>
        <p:spPr>
          <a:xfrm>
            <a:off x="6316948" y="3706056"/>
            <a:ext cx="1445012" cy="358562"/>
          </a:xfrm>
          <a:prstGeom prst="utur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U-Turn Arrow 13"/>
          <p:cNvSpPr/>
          <p:nvPr/>
        </p:nvSpPr>
        <p:spPr>
          <a:xfrm>
            <a:off x="6316947" y="3559541"/>
            <a:ext cx="2058329" cy="517655"/>
          </a:xfrm>
          <a:prstGeom prst="uturnArrow">
            <a:avLst>
              <a:gd name="adj1" fmla="val 17293"/>
              <a:gd name="adj2" fmla="val 25000"/>
              <a:gd name="adj3" fmla="val 21147"/>
              <a:gd name="adj4" fmla="val 43750"/>
              <a:gd name="adj5" fmla="val 8656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U-Turn Arrow 14"/>
          <p:cNvSpPr/>
          <p:nvPr/>
        </p:nvSpPr>
        <p:spPr>
          <a:xfrm rot="10800000" flipH="1">
            <a:off x="7092888" y="5376111"/>
            <a:ext cx="2964066" cy="502469"/>
          </a:xfrm>
          <a:prstGeom prst="uturnArrow">
            <a:avLst>
              <a:gd name="adj1" fmla="val 17473"/>
              <a:gd name="adj2" fmla="val 25000"/>
              <a:gd name="adj3" fmla="val 20699"/>
              <a:gd name="adj4" fmla="val 43750"/>
              <a:gd name="adj5" fmla="val 924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U-Turn Arrow 15"/>
          <p:cNvSpPr/>
          <p:nvPr/>
        </p:nvSpPr>
        <p:spPr>
          <a:xfrm rot="10800000" flipH="1">
            <a:off x="7092887" y="5363533"/>
            <a:ext cx="2064835" cy="518532"/>
          </a:xfrm>
          <a:prstGeom prst="uturnArrow">
            <a:avLst>
              <a:gd name="adj1" fmla="val 17473"/>
              <a:gd name="adj2" fmla="val 23925"/>
              <a:gd name="adj3" fmla="val 20699"/>
              <a:gd name="adj4" fmla="val 43750"/>
              <a:gd name="adj5" fmla="val 8790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576980-03E5-A346-A4F4-05177B2B2A02}"/>
              </a:ext>
            </a:extLst>
          </p:cNvPr>
          <p:cNvSpPr txBox="1"/>
          <p:nvPr/>
        </p:nvSpPr>
        <p:spPr>
          <a:xfrm>
            <a:off x="1714500" y="1334250"/>
            <a:ext cx="8238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(Just the sort of dirty trick a programmer might ask you to invent in an interview)</a:t>
            </a:r>
          </a:p>
        </p:txBody>
      </p:sp>
    </p:spTree>
    <p:extLst>
      <p:ext uri="{BB962C8B-B14F-4D97-AF65-F5344CB8AC3E}">
        <p14:creationId xmlns:p14="http://schemas.microsoft.com/office/powerpoint/2010/main" val="6163786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Indexes as pointers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10649607" cy="4351338"/>
          </a:xfrm>
        </p:spPr>
        <p:txBody>
          <a:bodyPr/>
          <a:lstStyle/>
          <a:p>
            <a:r>
              <a:rPr lang="en-US" dirty="0" err="1"/>
              <a:t>sklearn</a:t>
            </a:r>
            <a:r>
              <a:rPr lang="en-US" dirty="0"/>
              <a:t> doesn’t use nodes with pointers as it requires an object for each tree node, which is expensive (objects have overhead)</a:t>
            </a:r>
          </a:p>
          <a:p>
            <a:r>
              <a:rPr lang="en-US" dirty="0"/>
              <a:t>Instead, it uses node </a:t>
            </a:r>
            <a:r>
              <a:rPr lang="en-US" dirty="0">
                <a:solidFill>
                  <a:srgbClr val="E4754F"/>
                </a:solidFill>
              </a:rPr>
              <a:t>IDs </a:t>
            </a:r>
            <a:r>
              <a:rPr lang="en-US" dirty="0"/>
              <a:t>and parallel arrays like </a:t>
            </a:r>
            <a:r>
              <a:rPr lang="en-US" i="1" dirty="0"/>
              <a:t>left</a:t>
            </a:r>
            <a:r>
              <a:rPr lang="en-US" dirty="0"/>
              <a:t>, </a:t>
            </a:r>
            <a:r>
              <a:rPr lang="en-US" i="1" dirty="0"/>
              <a:t>right</a:t>
            </a:r>
            <a:r>
              <a:rPr lang="en-US" dirty="0"/>
              <a:t>, </a:t>
            </a:r>
            <a:r>
              <a:rPr lang="en-US" i="1" dirty="0"/>
              <a:t>value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74AA078B-09BF-5C47-8F17-3FBD8F956D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7114" y="3321793"/>
            <a:ext cx="3473344" cy="326903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3F724C1-525A-F949-AAFC-FB1F3474387D}"/>
              </a:ext>
            </a:extLst>
          </p:cNvPr>
          <p:cNvSpPr txBox="1"/>
          <p:nvPr/>
        </p:nvSpPr>
        <p:spPr>
          <a:xfrm>
            <a:off x="2774787" y="318685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accent2">
                    <a:lumMod val="75000"/>
                  </a:schemeClr>
                </a:solidFill>
              </a:rPr>
              <a:t>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C060F1-0836-1D48-9464-F90C50ECE977}"/>
              </a:ext>
            </a:extLst>
          </p:cNvPr>
          <p:cNvSpPr txBox="1"/>
          <p:nvPr/>
        </p:nvSpPr>
        <p:spPr>
          <a:xfrm>
            <a:off x="1990302" y="4433538"/>
            <a:ext cx="312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accent2">
                    <a:lumMod val="75000"/>
                  </a:schemeClr>
                </a:solidFill>
              </a:rPr>
              <a:t>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1301C9-CE5E-944A-8240-4489CE7D97F6}"/>
              </a:ext>
            </a:extLst>
          </p:cNvPr>
          <p:cNvSpPr txBox="1"/>
          <p:nvPr/>
        </p:nvSpPr>
        <p:spPr>
          <a:xfrm>
            <a:off x="1465647" y="5647741"/>
            <a:ext cx="312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accent2">
                    <a:lumMod val="75000"/>
                  </a:schemeClr>
                </a:solidFill>
              </a:rPr>
              <a:t>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FC4ED3-35A8-884D-820A-E7B1D500E73C}"/>
              </a:ext>
            </a:extLst>
          </p:cNvPr>
          <p:cNvSpPr txBox="1"/>
          <p:nvPr/>
        </p:nvSpPr>
        <p:spPr>
          <a:xfrm>
            <a:off x="3510380" y="4433538"/>
            <a:ext cx="312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accent2">
                    <a:lumMod val="75000"/>
                  </a:schemeClr>
                </a:solidFill>
              </a:rPr>
              <a:t>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B8901E7-9F8C-874A-80DF-C4577861D939}"/>
              </a:ext>
            </a:extLst>
          </p:cNvPr>
          <p:cNvSpPr txBox="1"/>
          <p:nvPr/>
        </p:nvSpPr>
        <p:spPr>
          <a:xfrm>
            <a:off x="2612698" y="5707702"/>
            <a:ext cx="312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accent2">
                    <a:lumMod val="75000"/>
                  </a:schemeClr>
                </a:solidFill>
              </a:rPr>
              <a:t>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05D357-F1E5-4546-B83E-ED7B8889F2DB}"/>
              </a:ext>
            </a:extLst>
          </p:cNvPr>
          <p:cNvSpPr txBox="1"/>
          <p:nvPr/>
        </p:nvSpPr>
        <p:spPr>
          <a:xfrm>
            <a:off x="4088925" y="5767662"/>
            <a:ext cx="312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accent2">
                    <a:lumMod val="75000"/>
                  </a:schemeClr>
                </a:solidFill>
              </a:rPr>
              <a:t>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D1AC30-CE0F-B145-BE09-FB4472521AC9}"/>
              </a:ext>
            </a:extLst>
          </p:cNvPr>
          <p:cNvSpPr txBox="1"/>
          <p:nvPr/>
        </p:nvSpPr>
        <p:spPr>
          <a:xfrm>
            <a:off x="5380615" y="3486609"/>
            <a:ext cx="1449436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left[0] = 1</a:t>
            </a:r>
          </a:p>
          <a:p>
            <a:r>
              <a:rPr lang="en-US" sz="2200" dirty="0"/>
              <a:t>left[1] = 2</a:t>
            </a:r>
          </a:p>
          <a:p>
            <a:r>
              <a:rPr lang="en-US" sz="2200" dirty="0"/>
              <a:t>left[2] = -1</a:t>
            </a:r>
          </a:p>
          <a:p>
            <a:r>
              <a:rPr lang="en-US" sz="2200" dirty="0"/>
              <a:t>left[3] = -1</a:t>
            </a:r>
          </a:p>
          <a:p>
            <a:r>
              <a:rPr lang="en-US" sz="2200" dirty="0"/>
              <a:t>left[4] = -1</a:t>
            </a:r>
          </a:p>
          <a:p>
            <a:r>
              <a:rPr lang="en-US" sz="2200" dirty="0"/>
              <a:t>left[5] = -1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AEED05F-DD16-A34B-8ABF-9DAF3E9CF808}"/>
              </a:ext>
            </a:extLst>
          </p:cNvPr>
          <p:cNvSpPr txBox="1"/>
          <p:nvPr/>
        </p:nvSpPr>
        <p:spPr>
          <a:xfrm>
            <a:off x="6874635" y="3486609"/>
            <a:ext cx="1622560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right[0] = 4</a:t>
            </a:r>
          </a:p>
          <a:p>
            <a:r>
              <a:rPr lang="en-US" sz="2200" dirty="0"/>
              <a:t>right[1] = 3</a:t>
            </a:r>
          </a:p>
          <a:p>
            <a:r>
              <a:rPr lang="en-US" sz="2200" dirty="0"/>
              <a:t>right[2] = -1</a:t>
            </a:r>
          </a:p>
          <a:p>
            <a:r>
              <a:rPr lang="en-US" sz="2200" dirty="0"/>
              <a:t>right[3] = -1</a:t>
            </a:r>
          </a:p>
          <a:p>
            <a:r>
              <a:rPr lang="en-US" sz="2200" dirty="0"/>
              <a:t>right[4] = 5</a:t>
            </a:r>
          </a:p>
          <a:p>
            <a:r>
              <a:rPr lang="en-US" sz="2200" dirty="0"/>
              <a:t>right[5] = -1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DF2109-2AE4-B34F-A535-2056536AE5F9}"/>
              </a:ext>
            </a:extLst>
          </p:cNvPr>
          <p:cNvSpPr txBox="1"/>
          <p:nvPr/>
        </p:nvSpPr>
        <p:spPr>
          <a:xfrm>
            <a:off x="8497195" y="3486609"/>
            <a:ext cx="1810111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value[0] = 10</a:t>
            </a:r>
          </a:p>
          <a:p>
            <a:r>
              <a:rPr lang="en-US" sz="2200" dirty="0"/>
              <a:t>value[1] = 3</a:t>
            </a:r>
          </a:p>
          <a:p>
            <a:r>
              <a:rPr lang="en-US" sz="2200" dirty="0"/>
              <a:t>value[2] = 2</a:t>
            </a:r>
          </a:p>
          <a:p>
            <a:r>
              <a:rPr lang="en-US" sz="2200" dirty="0"/>
              <a:t>value[3] = 7</a:t>
            </a:r>
          </a:p>
          <a:p>
            <a:r>
              <a:rPr lang="en-US" sz="2200" dirty="0"/>
              <a:t>value[4] = 13</a:t>
            </a:r>
          </a:p>
          <a:p>
            <a:r>
              <a:rPr lang="en-US" sz="2200" dirty="0"/>
              <a:t>value[5] = 21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CDD1343-059B-AC4D-92FA-BA6C29390F9E}"/>
              </a:ext>
            </a:extLst>
          </p:cNvPr>
          <p:cNvCxnSpPr>
            <a:cxnSpLocks/>
          </p:cNvCxnSpPr>
          <p:nvPr/>
        </p:nvCxnSpPr>
        <p:spPr>
          <a:xfrm flipH="1">
            <a:off x="3823286" y="3186856"/>
            <a:ext cx="578545" cy="12466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18F6752-DC24-974A-82FA-9F3EA8B6E2A3}"/>
              </a:ext>
            </a:extLst>
          </p:cNvPr>
          <p:cNvCxnSpPr>
            <a:cxnSpLocks/>
            <a:endCxn id="5" idx="3"/>
          </p:cNvCxnSpPr>
          <p:nvPr/>
        </p:nvCxnSpPr>
        <p:spPr>
          <a:xfrm flipH="1">
            <a:off x="3087693" y="3186856"/>
            <a:ext cx="1314138" cy="1846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77200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380197" y="1982912"/>
            <a:ext cx="495214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Quick </a:t>
            </a:r>
            <a:r>
              <a:rPr lang="en-US" sz="2000" b="1" dirty="0" err="1"/>
              <a:t>sidenote</a:t>
            </a:r>
            <a:r>
              <a:rPr lang="en-US" sz="2000" dirty="0"/>
              <a:t>:</a:t>
            </a:r>
          </a:p>
          <a:p>
            <a:r>
              <a:rPr lang="en-US" sz="2000" dirty="0"/>
              <a:t>Yes, much of this initial lecture is familiar to you from previous coursework here or during undergraduate work. I’m mainly being thorough and complete (so it's in one spot), but I also hope to show you a new perspective and show you that data structures can often be viewed as versions of each other.</a:t>
            </a:r>
          </a:p>
        </p:txBody>
      </p:sp>
    </p:spTree>
    <p:extLst>
      <p:ext uri="{BB962C8B-B14F-4D97-AF65-F5344CB8AC3E}">
        <p14:creationId xmlns:p14="http://schemas.microsoft.com/office/powerpoint/2010/main" val="20821433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B7AE63-F50B-BD4D-98B5-1553F4D9BF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search trees (tree with conditions)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5DEFBA-088F-AF46-A34A-634A9DBE3E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Nodes have values</a:t>
            </a:r>
          </a:p>
          <a:p>
            <a:r>
              <a:rPr lang="en-US" dirty="0"/>
              <a:t>Elements in left subtree are all less than node’s value, all elements in the right subtree are greater than the node’s value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9696" y="3465954"/>
            <a:ext cx="2394189" cy="26985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1040" y="3465955"/>
            <a:ext cx="1582599" cy="2698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2975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43B21-4185-CE46-8150-20E01C61C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Searching binary search trees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760F31-73D9-9D49-B7C8-B036AA0FA2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Recursively compare search value with node value, descending into children according to relative value; e.g., search(6)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E57E7E-6B71-FC43-B3DD-25364CB6FB48}"/>
              </a:ext>
            </a:extLst>
          </p:cNvPr>
          <p:cNvSpPr txBox="1"/>
          <p:nvPr/>
        </p:nvSpPr>
        <p:spPr>
          <a:xfrm>
            <a:off x="1185038" y="3040951"/>
            <a:ext cx="6652550" cy="267765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def search(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p:TreeNode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x:object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):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if p is None: return None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if x &lt;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p.value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: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    return search(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p.left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, x)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if x &gt;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p.value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: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    return search(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p.right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, x)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return 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33BA99-52C1-F748-9AEA-F29A20DC28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9736" y="2865411"/>
            <a:ext cx="2394189" cy="2698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0165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D6FA8-97B2-CC4A-9CA4-6DA5A6770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Constructing binary search trees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2160F7-F6D9-1A45-B4B8-B9023C9CB8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result 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of the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add() function is the modified tree</a:t>
            </a: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Initial condition: p is None: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If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node.value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==value, return that node: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13970B-9DD5-2142-AC68-C3A4D9B4B01A}"/>
              </a:ext>
            </a:extLst>
          </p:cNvPr>
          <p:cNvSpPr txBox="1"/>
          <p:nvPr/>
        </p:nvSpPr>
        <p:spPr>
          <a:xfrm>
            <a:off x="648182" y="2429914"/>
            <a:ext cx="10475088" cy="193899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def add(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p:TreeNode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, value) -&gt;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TreeNode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: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if p is None:         return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TreeNode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(value)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if value &lt;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p.value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:  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p.left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= add(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p.left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, value)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elif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value &gt;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p.value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: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p.right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= add(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p.right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, value)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return p # </a:t>
            </a:r>
            <a:r>
              <a:rPr lang="en-US" sz="2400" i="1" dirty="0">
                <a:latin typeface="Monaco" charset="0"/>
                <a:ea typeface="Monaco" charset="0"/>
                <a:cs typeface="Monaco" charset="0"/>
              </a:rPr>
              <a:t>do nothing if equal (already there)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131C93-04A2-CB4C-B1D7-F245A86EBE99}"/>
              </a:ext>
            </a:extLst>
          </p:cNvPr>
          <p:cNvSpPr txBox="1"/>
          <p:nvPr/>
        </p:nvSpPr>
        <p:spPr>
          <a:xfrm>
            <a:off x="5360356" y="4646467"/>
            <a:ext cx="3654547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root = add(None, 9)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953574-9096-394F-A883-CA24167E9E10}"/>
              </a:ext>
            </a:extLst>
          </p:cNvPr>
          <p:cNvSpPr txBox="1"/>
          <p:nvPr/>
        </p:nvSpPr>
        <p:spPr>
          <a:xfrm>
            <a:off x="5360357" y="5612648"/>
            <a:ext cx="3654547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root = add(root, 9)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77A844F-F436-C847-BBB3-A7665D135E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2142" y="5592136"/>
            <a:ext cx="1005055" cy="1047824"/>
          </a:xfrm>
          <a:prstGeom prst="rect">
            <a:avLst/>
          </a:prstGeom>
        </p:spPr>
      </p:pic>
      <p:sp>
        <p:nvSpPr>
          <p:cNvPr id="11" name="U-Turn Arrow 10">
            <a:extLst>
              <a:ext uri="{FF2B5EF4-FFF2-40B4-BE49-F238E27FC236}">
                <a16:creationId xmlns:a16="http://schemas.microsoft.com/office/drawing/2014/main" id="{95216F61-7EB5-E845-A5A7-86AD91DBFB72}"/>
              </a:ext>
            </a:extLst>
          </p:cNvPr>
          <p:cNvSpPr/>
          <p:nvPr/>
        </p:nvSpPr>
        <p:spPr>
          <a:xfrm rot="16200000" flipV="1">
            <a:off x="9309367" y="4818330"/>
            <a:ext cx="2201862" cy="566202"/>
          </a:xfrm>
          <a:prstGeom prst="uturnArrow">
            <a:avLst>
              <a:gd name="adj1" fmla="val 25000"/>
              <a:gd name="adj2" fmla="val 25000"/>
              <a:gd name="adj3" fmla="val 25000"/>
              <a:gd name="adj4" fmla="val 43750"/>
              <a:gd name="adj5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45770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E1181B95-1042-BB4C-A8AA-E824A8D3A7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2225" y="3285648"/>
            <a:ext cx="2160403" cy="248125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CD03E79-3A60-0049-9336-4C5DDE3213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Constructing binary search trees cont’d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FDD6A1-C807-5D4C-939C-197DB7DC1C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6700"/>
            <a:ext cx="10515600" cy="4640263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If value &lt; current node, add to the left, else add to right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908191-43EF-0343-997F-1A54750FE0B4}"/>
              </a:ext>
            </a:extLst>
          </p:cNvPr>
          <p:cNvSpPr txBox="1"/>
          <p:nvPr/>
        </p:nvSpPr>
        <p:spPr>
          <a:xfrm>
            <a:off x="1144768" y="2057306"/>
            <a:ext cx="8831484" cy="83099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if value &lt;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p.value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: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p.left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= add(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p.left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, value) …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73ED70-B777-5042-B990-07D93A93E95B}"/>
              </a:ext>
            </a:extLst>
          </p:cNvPr>
          <p:cNvSpPr txBox="1"/>
          <p:nvPr/>
        </p:nvSpPr>
        <p:spPr>
          <a:xfrm>
            <a:off x="576481" y="3328947"/>
            <a:ext cx="3675767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root = add(root, 5)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C61740-AA6A-394E-B315-98ED92587007}"/>
              </a:ext>
            </a:extLst>
          </p:cNvPr>
          <p:cNvSpPr txBox="1"/>
          <p:nvPr/>
        </p:nvSpPr>
        <p:spPr>
          <a:xfrm>
            <a:off x="5969000" y="3335939"/>
            <a:ext cx="3882182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root = add(root, 42)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3A2963D-E789-434F-837F-AE31340918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0516" y="3298995"/>
            <a:ext cx="1261800" cy="2458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8733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D1D51-342C-4F40-9571-E7ED4A978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Consider similarity of search / build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023AA8-A6D0-914B-ABE9-47D2A3EE471E}"/>
              </a:ext>
            </a:extLst>
          </p:cNvPr>
          <p:cNvSpPr txBox="1"/>
          <p:nvPr/>
        </p:nvSpPr>
        <p:spPr>
          <a:xfrm>
            <a:off x="5912405" y="2144084"/>
            <a:ext cx="6279595" cy="246221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def add(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p:TreeNode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x:object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):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if p is None: return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TreeNode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(x)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if x &lt;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p.value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: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   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p.left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= add(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p.left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, x)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elif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x &gt;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p.value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: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   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p.right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= add(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p.right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, x)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return p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365581-E021-4F4F-8655-AA4896FCD732}"/>
              </a:ext>
            </a:extLst>
          </p:cNvPr>
          <p:cNvSpPr txBox="1"/>
          <p:nvPr/>
        </p:nvSpPr>
        <p:spPr>
          <a:xfrm>
            <a:off x="0" y="2144084"/>
            <a:ext cx="5786700" cy="246221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def search(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p:TreeNode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x:object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):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if p is None: return None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if x &lt;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p.value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: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    return search(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p.left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, x)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if x &gt;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p.value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: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    return search(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p.right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, x)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return p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511F84E-F6B8-3E4D-B086-66831840BFBB}"/>
              </a:ext>
            </a:extLst>
          </p:cNvPr>
          <p:cNvCxnSpPr>
            <a:cxnSpLocks/>
          </p:cNvCxnSpPr>
          <p:nvPr/>
        </p:nvCxnSpPr>
        <p:spPr>
          <a:xfrm>
            <a:off x="10202162" y="2890345"/>
            <a:ext cx="1863714" cy="0"/>
          </a:xfrm>
          <a:prstGeom prst="line">
            <a:avLst/>
          </a:prstGeom>
          <a:ln w="127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EB721C3-6341-1F46-8A81-E910F41DDA49}"/>
              </a:ext>
            </a:extLst>
          </p:cNvPr>
          <p:cNvCxnSpPr>
            <a:cxnSpLocks/>
          </p:cNvCxnSpPr>
          <p:nvPr/>
        </p:nvCxnSpPr>
        <p:spPr>
          <a:xfrm>
            <a:off x="4311113" y="2890345"/>
            <a:ext cx="702321" cy="0"/>
          </a:xfrm>
          <a:prstGeom prst="line">
            <a:avLst/>
          </a:prstGeom>
          <a:ln w="127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57241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C12433-9499-CE4E-AAD9-70F10CA777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388987-0D96-F549-A901-9F02AAF23D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An arbitrary number of outgoing edges,</a:t>
            </a:r>
            <a:br>
              <a:rPr lang="en-US" dirty="0"/>
            </a:br>
            <a:r>
              <a:rPr lang="en-US" dirty="0"/>
              <a:t>(pointers) not just 2 like binary trees</a:t>
            </a:r>
          </a:p>
          <a:p>
            <a:r>
              <a:rPr lang="en-US" dirty="0"/>
              <a:t>Can also implement with adjacency matrix</a:t>
            </a:r>
          </a:p>
          <a:p>
            <a:r>
              <a:rPr lang="en-US" dirty="0"/>
              <a:t>Edges can be labeled or unlabeled</a:t>
            </a:r>
          </a:p>
          <a:p>
            <a:r>
              <a:rPr lang="en-US" dirty="0"/>
              <a:t>Edges can be directed or undirected</a:t>
            </a:r>
          </a:p>
          <a:p>
            <a:r>
              <a:rPr lang="en-US" dirty="0"/>
              <a:t>Nodes can be pointed at by any num of nodes</a:t>
            </a:r>
          </a:p>
          <a:p>
            <a:r>
              <a:rPr lang="en-US" dirty="0"/>
              <a:t>Cycles are ok unless otherwise specified;</a:t>
            </a:r>
            <a:br>
              <a:rPr lang="en-US" dirty="0"/>
            </a:br>
            <a:r>
              <a:rPr lang="en-US" dirty="0"/>
              <a:t>e.g., directed acyclic graph (DAG) is a</a:t>
            </a:r>
            <a:br>
              <a:rPr lang="en-US" dirty="0"/>
            </a:br>
            <a:r>
              <a:rPr lang="en-US" dirty="0"/>
              <a:t>semi-common term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DA6EA9-4A69-D346-A2E3-C1110F19C9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665" y="2714345"/>
            <a:ext cx="3329392" cy="211090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940FEC5-CB32-6540-BF6D-64D44824CF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7665" y="-70121"/>
            <a:ext cx="3775083" cy="284250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905C2BC-89EB-B942-8CAC-90C879C4DF16}"/>
              </a:ext>
            </a:extLst>
          </p:cNvPr>
          <p:cNvSpPr/>
          <p:nvPr/>
        </p:nvSpPr>
        <p:spPr>
          <a:xfrm>
            <a:off x="0" y="6488668"/>
            <a:ext cx="57631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Blue image from </a:t>
            </a:r>
            <a:r>
              <a:rPr lang="en-US" dirty="0">
                <a:hlinkClick r:id="rId5"/>
              </a:rPr>
              <a:t>https://skymind.ai/wiki/graph-analysis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58198" y="4828785"/>
            <a:ext cx="3068325" cy="1426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072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39AF0-5B4F-C849-AB72-AB5093AAC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0503" y="0"/>
            <a:ext cx="10515600" cy="1325563"/>
          </a:xfrm>
        </p:spPr>
        <p:txBody>
          <a:bodyPr/>
          <a:lstStyle/>
          <a:p>
            <a:r>
              <a:rPr lang="en-US" dirty="0"/>
              <a:t>Basic node definitions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71BE35-812A-2946-97EC-EC0CA3C11D23}"/>
              </a:ext>
            </a:extLst>
          </p:cNvPr>
          <p:cNvSpPr txBox="1"/>
          <p:nvPr/>
        </p:nvSpPr>
        <p:spPr>
          <a:xfrm>
            <a:off x="876429" y="1176456"/>
            <a:ext cx="9538808" cy="156966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class </a:t>
            </a:r>
            <a:r>
              <a:rPr lang="en-US" sz="2400" b="1" dirty="0" err="1">
                <a:latin typeface="Monaco" charset="0"/>
                <a:ea typeface="Monaco" charset="0"/>
                <a:cs typeface="Monaco" charset="0"/>
              </a:rPr>
              <a:t>LLNode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: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def __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init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__(self, value, next=None):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 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self.value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= value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 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self.next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= next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C1BC31-AC84-344B-BA95-8BE4698C9E47}"/>
              </a:ext>
            </a:extLst>
          </p:cNvPr>
          <p:cNvSpPr txBox="1"/>
          <p:nvPr/>
        </p:nvSpPr>
        <p:spPr>
          <a:xfrm>
            <a:off x="876429" y="2949596"/>
            <a:ext cx="9538808" cy="193899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class </a:t>
            </a:r>
            <a:r>
              <a:rPr lang="en-US" sz="2400" b="1" dirty="0" err="1">
                <a:latin typeface="Monaco" charset="0"/>
                <a:ea typeface="Monaco" charset="0"/>
                <a:cs typeface="Monaco" charset="0"/>
              </a:rPr>
              <a:t>TreeNode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: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def __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init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__(self, value, left=None, right=None):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self.value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= value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self.left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= left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self.right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= right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23DD90-DDDB-2342-A01D-C49785DFBF80}"/>
              </a:ext>
            </a:extLst>
          </p:cNvPr>
          <p:cNvSpPr txBox="1"/>
          <p:nvPr/>
        </p:nvSpPr>
        <p:spPr>
          <a:xfrm>
            <a:off x="876429" y="5092069"/>
            <a:ext cx="9538808" cy="156966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class </a:t>
            </a:r>
            <a:r>
              <a:rPr lang="en-US" sz="2400" b="1" dirty="0">
                <a:latin typeface="Monaco" charset="0"/>
                <a:ea typeface="Monaco" charset="0"/>
                <a:cs typeface="Monaco" charset="0"/>
              </a:rPr>
              <a:t>Node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: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def __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init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__(self, value):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self.value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= value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self.edges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= [] # outgoing edges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63EA1C5-601D-7C4C-8143-CF2998773783}"/>
              </a:ext>
            </a:extLst>
          </p:cNvPr>
          <p:cNvSpPr/>
          <p:nvPr/>
        </p:nvSpPr>
        <p:spPr>
          <a:xfrm>
            <a:off x="6670750" y="440793"/>
            <a:ext cx="374448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(Tattoo these somewhere)</a:t>
            </a:r>
          </a:p>
        </p:txBody>
      </p:sp>
      <p:sp>
        <p:nvSpPr>
          <p:cNvPr id="14" name="Left Bracket 13">
            <a:extLst>
              <a:ext uri="{FF2B5EF4-FFF2-40B4-BE49-F238E27FC236}">
                <a16:creationId xmlns:a16="http://schemas.microsoft.com/office/drawing/2014/main" id="{E1D7C680-2B86-784D-92E4-4D402080292E}"/>
              </a:ext>
            </a:extLst>
          </p:cNvPr>
          <p:cNvSpPr/>
          <p:nvPr/>
        </p:nvSpPr>
        <p:spPr>
          <a:xfrm>
            <a:off x="535259" y="2587083"/>
            <a:ext cx="490654" cy="1877550"/>
          </a:xfrm>
          <a:prstGeom prst="leftBracket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Left Bracket 14">
            <a:extLst>
              <a:ext uri="{FF2B5EF4-FFF2-40B4-BE49-F238E27FC236}">
                <a16:creationId xmlns:a16="http://schemas.microsoft.com/office/drawing/2014/main" id="{A93047E5-ED93-0242-A396-8ABB1184D8B6}"/>
              </a:ext>
            </a:extLst>
          </p:cNvPr>
          <p:cNvSpPr/>
          <p:nvPr/>
        </p:nvSpPr>
        <p:spPr>
          <a:xfrm>
            <a:off x="535259" y="4464633"/>
            <a:ext cx="490654" cy="1962614"/>
          </a:xfrm>
          <a:prstGeom prst="leftBracket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38A60B8-C777-0244-81CC-64A0AC9A2DD1}"/>
              </a:ext>
            </a:extLst>
          </p:cNvPr>
          <p:cNvSpPr txBox="1"/>
          <p:nvPr/>
        </p:nvSpPr>
        <p:spPr>
          <a:xfrm rot="17631040">
            <a:off x="-684402" y="3916438"/>
            <a:ext cx="24393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only edges differ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84202C-7F9B-6A46-8C50-5488FDDAEF41}"/>
              </a:ext>
            </a:extLst>
          </p:cNvPr>
          <p:cNvSpPr txBox="1"/>
          <p:nvPr/>
        </p:nvSpPr>
        <p:spPr>
          <a:xfrm>
            <a:off x="10415237" y="1013369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8318FAA-F1C8-1D4B-95EA-604E263FFA46}"/>
              </a:ext>
            </a:extLst>
          </p:cNvPr>
          <p:cNvSpPr txBox="1"/>
          <p:nvPr/>
        </p:nvSpPr>
        <p:spPr>
          <a:xfrm>
            <a:off x="10393970" y="2755489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139AE60-E37C-7849-BC73-4C6A1F390DAF}"/>
              </a:ext>
            </a:extLst>
          </p:cNvPr>
          <p:cNvSpPr txBox="1"/>
          <p:nvPr/>
        </p:nvSpPr>
        <p:spPr>
          <a:xfrm>
            <a:off x="10372705" y="4850547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n</a:t>
            </a:r>
          </a:p>
        </p:txBody>
      </p:sp>
    </p:spTree>
    <p:extLst>
      <p:ext uri="{BB962C8B-B14F-4D97-AF65-F5344CB8AC3E}">
        <p14:creationId xmlns:p14="http://schemas.microsoft.com/office/powerpoint/2010/main" val="35636274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B114A-6606-6345-A6BE-CAD1C4808D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91D43D-CC12-D444-95FA-5AE32AC02D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Abstract data types:</a:t>
            </a:r>
            <a:br>
              <a:rPr lang="en-US" dirty="0"/>
            </a:br>
            <a:r>
              <a:rPr lang="en-US" dirty="0"/>
              <a:t>List, Set, Queue, Stack, Dictionary, Binary tree, Graph</a:t>
            </a:r>
          </a:p>
          <a:p>
            <a:r>
              <a:rPr lang="en-US" dirty="0"/>
              <a:t>Concrete implementations:</a:t>
            </a:r>
            <a:br>
              <a:rPr lang="en-US" dirty="0"/>
            </a:br>
            <a:r>
              <a:rPr lang="en-US" dirty="0"/>
              <a:t>arrays, </a:t>
            </a:r>
            <a:r>
              <a:rPr lang="en-US" dirty="0" err="1"/>
              <a:t>hashtables</a:t>
            </a:r>
            <a:r>
              <a:rPr lang="en-US" dirty="0"/>
              <a:t>, linked lists, node object with 1+ outgoing edge pointers</a:t>
            </a:r>
          </a:p>
          <a:p>
            <a:r>
              <a:rPr lang="en-US" i="1" dirty="0"/>
              <a:t>The questions you must ask of the data dictates the data structure and algorithms you need</a:t>
            </a:r>
          </a:p>
          <a:p>
            <a:r>
              <a:rPr lang="en-US" dirty="0"/>
              <a:t>Waste processor, memory power before brainpower</a:t>
            </a:r>
            <a:br>
              <a:rPr lang="en-US" dirty="0"/>
            </a:br>
            <a:r>
              <a:rPr lang="en-US" dirty="0"/>
              <a:t>(start with simplest data structure that will work)</a:t>
            </a:r>
          </a:p>
        </p:txBody>
      </p:sp>
    </p:spTree>
    <p:extLst>
      <p:ext uri="{BB962C8B-B14F-4D97-AF65-F5344CB8AC3E}">
        <p14:creationId xmlns:p14="http://schemas.microsoft.com/office/powerpoint/2010/main" val="5076853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451DA8-ADC0-AF4E-A8C7-0B86CDC9F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structures organize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7ED65D-FCCD-7949-BFF2-157CDB2560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5414"/>
            <a:ext cx="10515600" cy="455905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Data structures organize, group, or encode relationships between data elements; even a humble list imposes order</a:t>
            </a:r>
          </a:p>
          <a:p>
            <a:r>
              <a:rPr lang="en-US" dirty="0"/>
              <a:t>There’s a difference between the </a:t>
            </a:r>
            <a:r>
              <a:rPr lang="en-US" b="1" i="1" dirty="0"/>
              <a:t>abstract data type </a:t>
            </a:r>
            <a:r>
              <a:rPr lang="en-US" dirty="0"/>
              <a:t>and the  concrete </a:t>
            </a:r>
            <a:r>
              <a:rPr lang="en-US" b="1" dirty="0"/>
              <a:t>implementation</a:t>
            </a:r>
            <a:r>
              <a:rPr lang="en-US" dirty="0"/>
              <a:t> (list vs array, dictionary vs </a:t>
            </a:r>
            <a:r>
              <a:rPr lang="en-US" dirty="0" err="1"/>
              <a:t>hashtable</a:t>
            </a:r>
            <a:r>
              <a:rPr lang="en-US" dirty="0"/>
              <a:t>, …)</a:t>
            </a:r>
          </a:p>
          <a:p>
            <a:r>
              <a:rPr lang="en-US" dirty="0"/>
              <a:t>Two methods to organize relationships in data:</a:t>
            </a:r>
          </a:p>
          <a:p>
            <a:pPr lvl="1"/>
            <a:r>
              <a:rPr lang="en-US" dirty="0"/>
              <a:t>physical adjacency or relative position in memory (RAM)</a:t>
            </a:r>
          </a:p>
          <a:p>
            <a:pPr lvl="1"/>
            <a:r>
              <a:rPr lang="en-US" i="1" dirty="0"/>
              <a:t>pointers</a:t>
            </a:r>
            <a:r>
              <a:rPr lang="en-US" dirty="0"/>
              <a:t> (also called </a:t>
            </a:r>
            <a:r>
              <a:rPr lang="en-US" i="1" dirty="0"/>
              <a:t>references</a:t>
            </a:r>
            <a:r>
              <a:rPr lang="en-US" dirty="0"/>
              <a:t>)</a:t>
            </a:r>
          </a:p>
          <a:p>
            <a:r>
              <a:rPr lang="en-US" dirty="0"/>
              <a:t>Algorithms operate on data structures; e.g., a sorting algorithm operates on a list</a:t>
            </a:r>
          </a:p>
          <a:p>
            <a:r>
              <a:rPr lang="en-US" dirty="0"/>
              <a:t>Often algorithms are needed to construct data structures too, but let’s get familiar with what these data structures look like and then focus on algorithms that operate on them</a:t>
            </a:r>
          </a:p>
          <a:p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9035292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E940E-3FBA-B94E-8BAC-3036F44E9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Advice on choosing data structures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8603FA-3537-E84F-8FF1-7B5D43565D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828283" cy="4351338"/>
          </a:xfrm>
        </p:spPr>
        <p:txBody>
          <a:bodyPr>
            <a:normAutofit/>
          </a:bodyPr>
          <a:lstStyle/>
          <a:p>
            <a:r>
              <a:rPr lang="en-US" dirty="0"/>
              <a:t>Use the simplest data structure you can initially because you never know if that code will survive very long</a:t>
            </a:r>
          </a:p>
          <a:p>
            <a:r>
              <a:rPr lang="en-US" dirty="0"/>
              <a:t>Waste processor &amp; memory power before brainpower (if possible)</a:t>
            </a:r>
          </a:p>
          <a:p>
            <a:r>
              <a:rPr lang="en-US" dirty="0"/>
              <a:t>There is a trade off between time and space</a:t>
            </a:r>
          </a:p>
          <a:p>
            <a:pPr lvl="1"/>
            <a:r>
              <a:rPr lang="en-US" dirty="0"/>
              <a:t>We can often make faster algorithm using more memory</a:t>
            </a:r>
          </a:p>
          <a:p>
            <a:pPr lvl="1"/>
            <a:r>
              <a:rPr lang="en-US" dirty="0"/>
              <a:t>It’s like driving to the other side of town to save 10% on gas; what are you trying to optimize? time or $$$</a:t>
            </a:r>
          </a:p>
          <a:p>
            <a:r>
              <a:rPr lang="en-US" dirty="0"/>
              <a:t>Prep work or a more sophisticated data structure can help</a:t>
            </a:r>
          </a:p>
          <a:p>
            <a:pPr lvl="1"/>
            <a:r>
              <a:rPr lang="en-US" dirty="0"/>
              <a:t>E.g., element lookup via: unordered list vs sorted list vs hash table</a:t>
            </a:r>
            <a:br>
              <a:rPr lang="en-US" dirty="0"/>
            </a:br>
            <a:r>
              <a:rPr lang="en-US" dirty="0"/>
              <a:t>                                               O(n)               O(log n)            O(1)</a:t>
            </a:r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D82CFF5-809C-3541-A758-A4C9B3601F97}"/>
              </a:ext>
            </a:extLst>
          </p:cNvPr>
          <p:cNvSpPr/>
          <p:nvPr/>
        </p:nvSpPr>
        <p:spPr>
          <a:xfrm>
            <a:off x="5024063" y="5270643"/>
            <a:ext cx="1880171" cy="77056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BB4A443-FF14-9542-9798-CF8A5B824305}"/>
              </a:ext>
            </a:extLst>
          </p:cNvPr>
          <p:cNvSpPr/>
          <p:nvPr/>
        </p:nvSpPr>
        <p:spPr>
          <a:xfrm>
            <a:off x="7310490" y="5270643"/>
            <a:ext cx="1422544" cy="77056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293E6F7-FAA7-7B4E-B148-5577A3F02E0A}"/>
              </a:ext>
            </a:extLst>
          </p:cNvPr>
          <p:cNvSpPr/>
          <p:nvPr/>
        </p:nvSpPr>
        <p:spPr>
          <a:xfrm>
            <a:off x="9087920" y="5270642"/>
            <a:ext cx="1545833" cy="77056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49596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FD0DC6-7BF2-5E41-AC61-BBC9150AC7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you should know about DS/</a:t>
            </a:r>
            <a:r>
              <a:rPr lang="en-US" dirty="0" err="1"/>
              <a:t>Alg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74E199-93FE-5047-9D18-A30CF6E971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Consider Enron emails</a:t>
            </a:r>
          </a:p>
          <a:p>
            <a:r>
              <a:rPr lang="en-US" dirty="0"/>
              <a:t>Represent how?</a:t>
            </a:r>
          </a:p>
          <a:p>
            <a:r>
              <a:rPr lang="en-US" dirty="0"/>
              <a:t>Depends on what?</a:t>
            </a:r>
          </a:p>
          <a:p>
            <a:r>
              <a:rPr lang="en-US" dirty="0"/>
              <a:t>Depends on the info</a:t>
            </a:r>
            <a:br>
              <a:rPr lang="en-US" dirty="0"/>
            </a:br>
            <a:r>
              <a:rPr lang="en-US" dirty="0"/>
              <a:t>we want to extract</a:t>
            </a:r>
          </a:p>
          <a:p>
            <a:r>
              <a:rPr lang="en-US" dirty="0"/>
              <a:t>Find all emails by Keith</a:t>
            </a:r>
          </a:p>
          <a:p>
            <a:r>
              <a:rPr lang="en-US" dirty="0"/>
              <a:t>Find email path from Keith to</a:t>
            </a:r>
            <a:br>
              <a:rPr lang="en-US" dirty="0"/>
            </a:br>
            <a:r>
              <a:rPr lang="en-US" dirty="0"/>
              <a:t>Phillip or find path length</a:t>
            </a:r>
          </a:p>
          <a:p>
            <a:r>
              <a:rPr lang="en-US" dirty="0"/>
              <a:t>Find all direct emailers to Keith</a:t>
            </a:r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BBF8EE8-F469-2943-9D7B-F38B397138F6}"/>
              </a:ext>
            </a:extLst>
          </p:cNvPr>
          <p:cNvSpPr/>
          <p:nvPr/>
        </p:nvSpPr>
        <p:spPr>
          <a:xfrm>
            <a:off x="4827966" y="1664954"/>
            <a:ext cx="5423210" cy="203132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Date: Wed, 18 Oct 2000 03:00:00 -0700 (PDT)</a:t>
            </a:r>
          </a:p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From: </a:t>
            </a:r>
            <a:r>
              <a:rPr lang="en-US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phillip.allen@enron.com</a:t>
            </a:r>
            <a:endParaRPr lang="en-US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To: </a:t>
            </a:r>
            <a:r>
              <a:rPr lang="en-US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leah.arsdall@enron.com</a:t>
            </a:r>
            <a:endParaRPr lang="en-US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Subject: Re: test</a:t>
            </a:r>
          </a:p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Mime-Version: 1.0</a:t>
            </a:r>
          </a:p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Content-Type: text/plain; charset=us-ascii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C513689-AAC6-6446-984D-5CDBC2C58D4C}"/>
              </a:ext>
            </a:extLst>
          </p:cNvPr>
          <p:cNvSpPr/>
          <p:nvPr/>
        </p:nvSpPr>
        <p:spPr>
          <a:xfrm>
            <a:off x="5756338" y="2542117"/>
            <a:ext cx="5423210" cy="230832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Date: Mon, 16 Oct 2000 06:42:00 -0700 (PDT)</a:t>
            </a:r>
          </a:p>
          <a:p>
            <a:r>
              <a:rPr lang="en-US" dirty="0"/>
              <a:t>From: </a:t>
            </a:r>
            <a:r>
              <a:rPr lang="en-US" dirty="0" err="1"/>
              <a:t>phillip.allen@enron.com</a:t>
            </a:r>
            <a:endParaRPr lang="en-US" dirty="0"/>
          </a:p>
          <a:p>
            <a:r>
              <a:rPr lang="en-US" dirty="0"/>
              <a:t>To: </a:t>
            </a:r>
            <a:r>
              <a:rPr lang="en-US" dirty="0" err="1"/>
              <a:t>buck.buckner@honeywell.com</a:t>
            </a:r>
            <a:endParaRPr lang="en-US" dirty="0"/>
          </a:p>
          <a:p>
            <a:r>
              <a:rPr lang="en-US" dirty="0"/>
              <a:t>Subject: Re: FW: fixed forward or other Collar floor gas price terms</a:t>
            </a:r>
          </a:p>
          <a:p>
            <a:r>
              <a:rPr lang="en-US" dirty="0"/>
              <a:t>Mime-Version: 1.0</a:t>
            </a:r>
          </a:p>
          <a:p>
            <a:r>
              <a:rPr lang="en-US" dirty="0"/>
              <a:t>Content-Type: text/plain; charset=us-ascii</a:t>
            </a:r>
          </a:p>
          <a:p>
            <a:r>
              <a:rPr lang="en-US" dirty="0"/>
              <a:t>…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5B01D02-B9B9-E74B-B066-9DDCDAC91D68}"/>
              </a:ext>
            </a:extLst>
          </p:cNvPr>
          <p:cNvSpPr/>
          <p:nvPr/>
        </p:nvSpPr>
        <p:spPr>
          <a:xfrm>
            <a:off x="6653561" y="3463420"/>
            <a:ext cx="5423210" cy="203132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Date: Mon, 9 Oct 2000 07:00:00 -0700 (PDT)</a:t>
            </a:r>
          </a:p>
          <a:p>
            <a:r>
              <a:rPr lang="en-US" dirty="0"/>
              <a:t>From: </a:t>
            </a:r>
            <a:r>
              <a:rPr lang="en-US" dirty="0" err="1"/>
              <a:t>phillip.allen@enron.com</a:t>
            </a:r>
            <a:endParaRPr lang="en-US" dirty="0"/>
          </a:p>
          <a:p>
            <a:r>
              <a:rPr lang="en-US" dirty="0"/>
              <a:t>To: </a:t>
            </a:r>
            <a:r>
              <a:rPr lang="en-US" dirty="0" err="1"/>
              <a:t>keith.holst@enron.com</a:t>
            </a:r>
            <a:endParaRPr lang="en-US" dirty="0"/>
          </a:p>
          <a:p>
            <a:r>
              <a:rPr lang="en-US" dirty="0"/>
              <a:t>Subject: Consolidated positions: Issues &amp; To Do list</a:t>
            </a:r>
          </a:p>
          <a:p>
            <a:r>
              <a:rPr lang="en-US" dirty="0"/>
              <a:t>Mime-Version: 1.0</a:t>
            </a:r>
          </a:p>
          <a:p>
            <a:r>
              <a:rPr lang="en-US" dirty="0"/>
              <a:t>Content-Type: text/plain; charset=us-ascii</a:t>
            </a:r>
          </a:p>
          <a:p>
            <a:r>
              <a:rPr lang="en-US" dirty="0"/>
              <a:t>…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1C093C-D6BA-8B46-9100-3445530B1AAA}"/>
              </a:ext>
            </a:extLst>
          </p:cNvPr>
          <p:cNvSpPr txBox="1"/>
          <p:nvPr/>
        </p:nvSpPr>
        <p:spPr>
          <a:xfrm>
            <a:off x="243051" y="6337634"/>
            <a:ext cx="5852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www.kaggle.com</a:t>
            </a:r>
            <a:r>
              <a:rPr lang="en-US" dirty="0"/>
              <a:t>/</a:t>
            </a:r>
            <a:r>
              <a:rPr lang="en-US" dirty="0" err="1"/>
              <a:t>wcukierski</a:t>
            </a:r>
            <a:r>
              <a:rPr lang="en-US" dirty="0"/>
              <a:t>/</a:t>
            </a:r>
            <a:r>
              <a:rPr lang="en-US" dirty="0" err="1"/>
              <a:t>enron</a:t>
            </a:r>
            <a:r>
              <a:rPr lang="en-US" dirty="0"/>
              <a:t>-email-dataset</a:t>
            </a:r>
          </a:p>
        </p:txBody>
      </p:sp>
    </p:spTree>
    <p:extLst>
      <p:ext uri="{BB962C8B-B14F-4D97-AF65-F5344CB8AC3E}">
        <p14:creationId xmlns:p14="http://schemas.microsoft.com/office/powerpoint/2010/main" val="3765363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02562F-FECA-C049-817B-A7333ABE62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25976" cy="1325563"/>
          </a:xfrm>
        </p:spPr>
        <p:txBody>
          <a:bodyPr/>
          <a:lstStyle/>
          <a:p>
            <a:r>
              <a:rPr lang="en-US" dirty="0"/>
              <a:t>What can we learn, what </a:t>
            </a:r>
            <a:r>
              <a:rPr lang="en-US" dirty="0" err="1"/>
              <a:t>alg’s</a:t>
            </a:r>
            <a:r>
              <a:rPr lang="en-US" dirty="0"/>
              <a:t> do we need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9A551A-8256-FD43-8A43-9EE8792681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Fast string search to find emails </a:t>
            </a:r>
          </a:p>
          <a:p>
            <a:r>
              <a:rPr lang="en-US" dirty="0"/>
              <a:t>Compute edit distance to find</a:t>
            </a:r>
            <a:br>
              <a:rPr lang="en-US" dirty="0"/>
            </a:br>
            <a:r>
              <a:rPr lang="en-US" dirty="0"/>
              <a:t>similar or misspelled email </a:t>
            </a:r>
            <a:r>
              <a:rPr lang="en-US" dirty="0" err="1"/>
              <a:t>addrs</a:t>
            </a:r>
            <a:endParaRPr lang="en-US" dirty="0"/>
          </a:p>
          <a:p>
            <a:r>
              <a:rPr lang="en-US" dirty="0"/>
              <a:t>Shortest path analysis to</a:t>
            </a:r>
            <a:br>
              <a:rPr lang="en-US" dirty="0"/>
            </a:br>
            <a:r>
              <a:rPr lang="en-US" dirty="0"/>
              <a:t>discover company relationships</a:t>
            </a:r>
            <a:br>
              <a:rPr lang="en-US" dirty="0"/>
            </a:br>
            <a:r>
              <a:rPr lang="en-US" dirty="0"/>
              <a:t>not on org chart</a:t>
            </a:r>
          </a:p>
          <a:p>
            <a:r>
              <a:rPr lang="en-US" dirty="0"/>
              <a:t>k-cliques (subcommunities)</a:t>
            </a:r>
            <a:br>
              <a:rPr lang="en-US" dirty="0"/>
            </a:br>
            <a:r>
              <a:rPr lang="en-US" dirty="0"/>
              <a:t>became more common as</a:t>
            </a:r>
            <a:br>
              <a:rPr lang="en-US" dirty="0"/>
            </a:br>
            <a:r>
              <a:rPr lang="en-US" dirty="0"/>
              <a:t>crisis built at Enron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CF71844-F9D9-8A4A-AD22-651E2FD180B8}"/>
              </a:ext>
            </a:extLst>
          </p:cNvPr>
          <p:cNvSpPr/>
          <p:nvPr/>
        </p:nvSpPr>
        <p:spPr>
          <a:xfrm>
            <a:off x="6553200" y="1825625"/>
            <a:ext cx="5423210" cy="203132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Date: Mon, 9 Oct 2000 07:00:00 -0700 (PDT)</a:t>
            </a:r>
          </a:p>
          <a:p>
            <a:r>
              <a:rPr lang="en-US" dirty="0"/>
              <a:t>From: </a:t>
            </a:r>
            <a:r>
              <a:rPr lang="en-US" dirty="0" err="1"/>
              <a:t>phillip.allen@enron.com</a:t>
            </a:r>
            <a:endParaRPr lang="en-US" dirty="0"/>
          </a:p>
          <a:p>
            <a:r>
              <a:rPr lang="en-US" dirty="0"/>
              <a:t>To: </a:t>
            </a:r>
            <a:r>
              <a:rPr lang="en-US" dirty="0" err="1"/>
              <a:t>keith.holst@enron.com</a:t>
            </a:r>
            <a:endParaRPr lang="en-US" dirty="0"/>
          </a:p>
          <a:p>
            <a:r>
              <a:rPr lang="en-US" dirty="0"/>
              <a:t>Subject: Consolidated positions: Issues &amp; To Do list</a:t>
            </a:r>
          </a:p>
          <a:p>
            <a:r>
              <a:rPr lang="en-US" dirty="0"/>
              <a:t>Mime-Version: 1.0</a:t>
            </a:r>
          </a:p>
          <a:p>
            <a:r>
              <a:rPr lang="en-US" dirty="0"/>
              <a:t>Content-Type: text/plain; charset=us-ascii</a:t>
            </a:r>
          </a:p>
          <a:p>
            <a:r>
              <a:rPr lang="en-US" dirty="0"/>
              <a:t>…</a:t>
            </a:r>
          </a:p>
        </p:txBody>
      </p:sp>
      <p:pic>
        <p:nvPicPr>
          <p:cNvPr id="1025" name="Picture 1" descr="page8image1821760">
            <a:extLst>
              <a:ext uri="{FF2B5EF4-FFF2-40B4-BE49-F238E27FC236}">
                <a16:creationId xmlns:a16="http://schemas.microsoft.com/office/drawing/2014/main" id="{56C608E0-FEF0-284F-9906-A89468CBD4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4086577"/>
            <a:ext cx="2531327" cy="2090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page8image1826912">
            <a:extLst>
              <a:ext uri="{FF2B5EF4-FFF2-40B4-BE49-F238E27FC236}">
                <a16:creationId xmlns:a16="http://schemas.microsoft.com/office/drawing/2014/main" id="{5A2F51CA-5F01-1740-8083-75F2F7BCD5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1414" y="4086577"/>
            <a:ext cx="2514996" cy="2090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98B69C3-92E5-CD48-A008-C03FB8F0B18D}"/>
              </a:ext>
            </a:extLst>
          </p:cNvPr>
          <p:cNvSpPr/>
          <p:nvPr/>
        </p:nvSpPr>
        <p:spPr>
          <a:xfrm>
            <a:off x="838200" y="6176963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See </a:t>
            </a:r>
            <a:r>
              <a:rPr lang="en-US" i="1" dirty="0"/>
              <a:t>Social Network Analysis and Organizational Disintegration: The Case of Enron Corporation</a:t>
            </a:r>
          </a:p>
        </p:txBody>
      </p:sp>
    </p:spTree>
    <p:extLst>
      <p:ext uri="{BB962C8B-B14F-4D97-AF65-F5344CB8AC3E}">
        <p14:creationId xmlns:p14="http://schemas.microsoft.com/office/powerpoint/2010/main" val="40353860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F873E-26B1-6C49-9A9B-902C71616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Elemental data in memory (RAM)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7073A1-49C2-7448-B9DD-44341CBEE8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(not disk formats, which we covered in data acquisition MSDS692)</a:t>
            </a:r>
          </a:p>
          <a:p>
            <a:r>
              <a:rPr lang="en-US" dirty="0"/>
              <a:t>What’s the </a:t>
            </a:r>
            <a:r>
              <a:rPr lang="en-US" i="1" dirty="0"/>
              <a:t>type</a:t>
            </a:r>
            <a:r>
              <a:rPr lang="en-US" dirty="0"/>
              <a:t>?  Typically int, float, string</a:t>
            </a:r>
          </a:p>
          <a:p>
            <a:r>
              <a:rPr lang="en-US" dirty="0"/>
              <a:t>Numbers can be of different sizes; e.g., np.float32, np.float64</a:t>
            </a:r>
          </a:p>
          <a:p>
            <a:r>
              <a:rPr lang="en-US" dirty="0"/>
              <a:t>Data </a:t>
            </a:r>
            <a:r>
              <a:rPr lang="en-US" i="1" dirty="0"/>
              <a:t>values</a:t>
            </a:r>
            <a:r>
              <a:rPr lang="en-US" dirty="0"/>
              <a:t>: an </a:t>
            </a:r>
            <a:r>
              <a:rPr lang="en-US" dirty="0" err="1"/>
              <a:t>int</a:t>
            </a:r>
            <a:r>
              <a:rPr lang="en-US" dirty="0"/>
              <a:t> can represent a number, signed or unsigned, but can also represent a categorical item such as US state</a:t>
            </a:r>
          </a:p>
          <a:p>
            <a:r>
              <a:rPr lang="en-US" dirty="0"/>
              <a:t>We can also use strings for </a:t>
            </a:r>
            <a:r>
              <a:rPr lang="en-US" dirty="0" err="1"/>
              <a:t>categoricals</a:t>
            </a:r>
            <a:r>
              <a:rPr lang="en-US" dirty="0"/>
              <a:t> but it’s much less efficient in space, and often time; (encode repeated string copies as </a:t>
            </a:r>
            <a:r>
              <a:rPr lang="en-US" dirty="0" err="1"/>
              <a:t>ints</a:t>
            </a:r>
            <a:r>
              <a:rPr lang="en-US" dirty="0"/>
              <a:t>)</a:t>
            </a:r>
          </a:p>
          <a:p>
            <a:r>
              <a:rPr lang="en-US" dirty="0"/>
              <a:t>You can even encode multiple things within a single number, such as using 1105 instead of floor 11, room 05; space vs speed tradeoff</a:t>
            </a:r>
          </a:p>
          <a:p>
            <a:r>
              <a:rPr lang="en-US" dirty="0"/>
              <a:t>Data </a:t>
            </a:r>
            <a:r>
              <a:rPr lang="en-US" i="1" dirty="0"/>
              <a:t>properties</a:t>
            </a:r>
            <a:r>
              <a:rPr lang="en-US" dirty="0"/>
              <a:t>: e.g., can such values be ordered? Is there a notion of distance between values?</a:t>
            </a:r>
          </a:p>
        </p:txBody>
      </p:sp>
    </p:spTree>
    <p:extLst>
      <p:ext uri="{BB962C8B-B14F-4D97-AF65-F5344CB8AC3E}">
        <p14:creationId xmlns:p14="http://schemas.microsoft.com/office/powerpoint/2010/main" val="23212129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1ED5EE-52FD-F24A-B890-A796C6236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Pointer data type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265B67-5035-1D41-A41F-744FF2A0E3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pointer p is implemented as an integer variable that holds a memory address, such as “p = Point(3,4)”; use 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id(p)</a:t>
            </a:r>
            <a:r>
              <a:rPr lang="en-US" dirty="0"/>
              <a:t> to get </a:t>
            </a:r>
            <a:r>
              <a:rPr lang="en-US" dirty="0" err="1"/>
              <a:t>addr</a:t>
            </a:r>
            <a:endParaRPr lang="en-US" dirty="0"/>
          </a:p>
          <a:p>
            <a:r>
              <a:rPr lang="en-US" dirty="0"/>
              <a:t>Python knows variables are actually references to memory locations; the p reference </a:t>
            </a:r>
            <a:r>
              <a:rPr lang="en-US" dirty="0" err="1"/>
              <a:t>var</a:t>
            </a:r>
            <a:r>
              <a:rPr lang="en-US" dirty="0"/>
              <a:t> takes 32 or 64 bits only</a:t>
            </a:r>
          </a:p>
          <a:p>
            <a:r>
              <a:rPr lang="en-US" dirty="0"/>
              <a:t>Pointers are also called </a:t>
            </a:r>
            <a:r>
              <a:rPr lang="en-US" i="1" dirty="0"/>
              <a:t>references</a:t>
            </a:r>
          </a:p>
          <a:p>
            <a:endParaRPr lang="en-US" i="1" dirty="0"/>
          </a:p>
          <a:p>
            <a:endParaRPr lang="en-US" i="1" dirty="0"/>
          </a:p>
          <a:p>
            <a:r>
              <a:rPr lang="en-US" i="1" dirty="0"/>
              <a:t>Q. How much space does list of strings take?</a:t>
            </a:r>
          </a:p>
          <a:p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1340092-E039-7C40-BCA8-3D0811A39AAB}"/>
              </a:ext>
            </a:extLst>
          </p:cNvPr>
          <p:cNvSpPr/>
          <p:nvPr/>
        </p:nvSpPr>
        <p:spPr>
          <a:xfrm>
            <a:off x="5791820" y="4134377"/>
            <a:ext cx="2582747" cy="830997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2400" dirty="0">
                <a:latin typeface="Monaco" pitchFamily="2" charset="77"/>
              </a:rPr>
              <a:t>you = [1,3,5]</a:t>
            </a:r>
          </a:p>
          <a:p>
            <a:r>
              <a:rPr lang="en-US" sz="2400" dirty="0">
                <a:latin typeface="Monaco" pitchFamily="2" charset="77"/>
              </a:rPr>
              <a:t>me  = you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2B3DDCB-F8E8-194B-924A-6174A8B8CC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1612" y="4111624"/>
            <a:ext cx="3065656" cy="178139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BBAF6EB-62F7-8B48-AD4F-59815D98C7F2}"/>
              </a:ext>
            </a:extLst>
          </p:cNvPr>
          <p:cNvSpPr txBox="1"/>
          <p:nvPr/>
        </p:nvSpPr>
        <p:spPr>
          <a:xfrm>
            <a:off x="1110747" y="5555218"/>
            <a:ext cx="63113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 pointers and space for chars of all n strings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41D82A-ED85-D546-87F5-3234FA5674A5}"/>
              </a:ext>
            </a:extLst>
          </p:cNvPr>
          <p:cNvSpPr txBox="1"/>
          <p:nvPr/>
        </p:nvSpPr>
        <p:spPr>
          <a:xfrm>
            <a:off x="0" y="6488668"/>
            <a:ext cx="47387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Graphic created with </a:t>
            </a:r>
            <a:r>
              <a:rPr lang="en-US" sz="1600" dirty="0">
                <a:hlinkClick r:id="rId3"/>
              </a:rPr>
              <a:t>https://github.com/parrt/lolviz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277344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42C859-44A1-E74D-A0CF-090C0D597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 abstract data type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DB24F7-EE7B-8E48-94AE-BF856087D2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/>
              <a:t>Array</a:t>
            </a:r>
            <a:r>
              <a:rPr lang="en-US" dirty="0"/>
              <a:t> implementation is most common implementation of the </a:t>
            </a:r>
            <a:r>
              <a:rPr lang="en-US" i="1" dirty="0"/>
              <a:t>list </a:t>
            </a:r>
            <a:r>
              <a:rPr lang="en-US" dirty="0"/>
              <a:t>abstract data structure</a:t>
            </a:r>
          </a:p>
          <a:p>
            <a:r>
              <a:rPr lang="en-US" dirty="0"/>
              <a:t>Lists are ordered but items aren’t necessarily sortable</a:t>
            </a:r>
          </a:p>
          <a:p>
            <a:r>
              <a:rPr lang="en-US" dirty="0"/>
              <a:t>Arrays use contiguous memory locations to associate items</a:t>
            </a:r>
          </a:p>
          <a:p>
            <a:r>
              <a:rPr lang="en-US" dirty="0"/>
              <a:t>Code “a=[9,2,45]” yields a pointer to contiguous block of cells</a:t>
            </a:r>
            <a:endParaRPr lang="en-US" i="1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ED7C6AA-918B-4A4C-A67C-C37570D2B5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8890" y="4461641"/>
            <a:ext cx="3246822" cy="1585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1288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sf" id="{97E65415-5BD3-E646-A4C8-B2EDCF97EB05}" vid="{93AF98CC-E21A-BB4D-A350-89AA55D7A217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4950</TotalTime>
  <Words>2316</Words>
  <Application>Microsoft Macintosh PowerPoint</Application>
  <PresentationFormat>Widescreen</PresentationFormat>
  <Paragraphs>244</Paragraphs>
  <Slides>27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27</vt:i4>
      </vt:variant>
    </vt:vector>
  </HeadingPairs>
  <TitlesOfParts>
    <vt:vector size="34" baseType="lpstr">
      <vt:lpstr>Arial</vt:lpstr>
      <vt:lpstr>Calibri</vt:lpstr>
      <vt:lpstr>Calibri Light</vt:lpstr>
      <vt:lpstr>Consolas</vt:lpstr>
      <vt:lpstr>Monaco</vt:lpstr>
      <vt:lpstr>Office Theme</vt:lpstr>
      <vt:lpstr>1_Office Theme</vt:lpstr>
      <vt:lpstr>Core data structures</vt:lpstr>
      <vt:lpstr>PowerPoint Presentation</vt:lpstr>
      <vt:lpstr>Data structures organize data</vt:lpstr>
      <vt:lpstr>Advice on choosing data structures</vt:lpstr>
      <vt:lpstr>Why you should know about DS/Alg</vt:lpstr>
      <vt:lpstr>What can we learn, what alg’s do we need</vt:lpstr>
      <vt:lpstr>Elemental data in memory (RAM)</vt:lpstr>
      <vt:lpstr>Pointer data type</vt:lpstr>
      <vt:lpstr>List abstract data type</vt:lpstr>
      <vt:lpstr>Non-contiguous lists: linked lists</vt:lpstr>
      <vt:lpstr>Queue: ordered list</vt:lpstr>
      <vt:lpstr>Stacks: like stacks of plates</vt:lpstr>
      <vt:lpstr>Set: unordered, unique collection</vt:lpstr>
      <vt:lpstr>Dictionary abstract data structure</vt:lpstr>
      <vt:lpstr>Q: What is most efficient char counting method you can think of?</vt:lpstr>
      <vt:lpstr>Binary tree abstract data structure</vt:lpstr>
      <vt:lpstr>Binary tree implementation using pointers</vt:lpstr>
      <vt:lpstr>Concrete binary tree using contiguous array</vt:lpstr>
      <vt:lpstr>Indexes as pointers</vt:lpstr>
      <vt:lpstr>Binary search trees (tree with conditions)</vt:lpstr>
      <vt:lpstr>Searching binary search trees</vt:lpstr>
      <vt:lpstr>Constructing binary search trees</vt:lpstr>
      <vt:lpstr>Constructing binary search trees cont’d</vt:lpstr>
      <vt:lpstr>Consider similarity of search / build</vt:lpstr>
      <vt:lpstr>Graphs</vt:lpstr>
      <vt:lpstr>Basic node definitions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Core data structures</dc:title>
  <dc:creator>Microsoft Office User</dc:creator>
  <cp:lastModifiedBy>Terence Parr</cp:lastModifiedBy>
  <cp:revision>192</cp:revision>
  <cp:lastPrinted>2020-01-23T01:36:51Z</cp:lastPrinted>
  <dcterms:created xsi:type="dcterms:W3CDTF">2019-01-24T18:10:54Z</dcterms:created>
  <dcterms:modified xsi:type="dcterms:W3CDTF">2022-02-03T21:54:27Z</dcterms:modified>
</cp:coreProperties>
</file>